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7559675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504000" y="33696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504000" y="176868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504000" y="33696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504000" y="33696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504000" y="33696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504000" y="33696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idx="1" type="subTitle"/>
          </p:nvPr>
        </p:nvSpPr>
        <p:spPr>
          <a:xfrm>
            <a:off x="504000" y="336960"/>
            <a:ext cx="9071640" cy="58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504000" y="33696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" type="subTitle"/>
          </p:nvPr>
        </p:nvSpPr>
        <p:spPr>
          <a:xfrm>
            <a:off x="504000" y="176868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504000" y="33696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504000" y="176868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2" type="body"/>
          </p:nvPr>
        </p:nvSpPr>
        <p:spPr>
          <a:xfrm>
            <a:off x="5152680" y="176868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504000" y="33696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5152680" y="176868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504000" y="33696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504000" y="176868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504000" y="33696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33696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176868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04000" y="6670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6670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227360" y="6670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504000" y="33696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4400" u="none" cap="none" strike="noStrike">
                <a:solidFill>
                  <a:srgbClr val="FF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Operating system</a:t>
            </a:r>
            <a:endParaRPr b="0" i="0" sz="4400" u="none" cap="none" strike="noStrike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04500" y="1374575"/>
            <a:ext cx="9071700" cy="56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440"/>
              <a:buFont typeface="Noto Sans Symbols"/>
              <a:buChar char="●"/>
            </a:pPr>
            <a:r>
              <a:rPr b="0" i="0" lang="en-IN" sz="3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An</a:t>
            </a:r>
            <a:r>
              <a:rPr b="1" i="0" lang="en-IN" sz="3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 Operating </a:t>
            </a:r>
            <a:r>
              <a:rPr b="1" lang="en-IN" sz="32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i="0" lang="en-IN" sz="3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ystem (OS)</a:t>
            </a:r>
            <a:r>
              <a:rPr b="0" i="0" lang="en-IN" sz="3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 is a collection of software that manages computer hardware and software.</a:t>
            </a:r>
            <a:endParaRPr b="0" i="0" sz="3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000" lvl="0" marL="432000" marR="0" rtl="0" algn="l">
              <a:spcBef>
                <a:spcPts val="1412"/>
              </a:spcBef>
              <a:spcAft>
                <a:spcPts val="0"/>
              </a:spcAft>
              <a:buClr>
                <a:srgbClr val="000080"/>
              </a:buClr>
              <a:buSzPts val="1440"/>
              <a:buFont typeface="Noto Sans Symbols"/>
              <a:buChar char="●"/>
            </a:pPr>
            <a:r>
              <a:rPr b="0" i="0" lang="en-IN" sz="3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Without an </a:t>
            </a:r>
            <a:r>
              <a:rPr lang="en-IN" sz="320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0" i="0" lang="en-IN" sz="3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perating </a:t>
            </a:r>
            <a:r>
              <a:rPr lang="en-IN" sz="32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en-IN" sz="3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ystem, a computer would be useless.</a:t>
            </a:r>
            <a:endParaRPr b="0" i="0" sz="3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000" lvl="0" marL="432000" marR="0" rtl="0" algn="l">
              <a:spcBef>
                <a:spcPts val="1412"/>
              </a:spcBef>
              <a:spcAft>
                <a:spcPts val="0"/>
              </a:spcAft>
              <a:buClr>
                <a:srgbClr val="000080"/>
              </a:buClr>
              <a:buSzPts val="1440"/>
              <a:buFont typeface="Noto Sans Symbols"/>
              <a:buChar char="●"/>
            </a:pPr>
            <a:r>
              <a:rPr b="0" i="0" lang="en-IN" sz="3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IN" sz="320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0" i="0" lang="en-IN" sz="3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perating </a:t>
            </a:r>
            <a:r>
              <a:rPr lang="en-IN" sz="32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en-IN" sz="3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ystem acts as interface between the user and the computer</a:t>
            </a:r>
            <a:r>
              <a:rPr lang="en-IN" sz="3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3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000" lvl="0" marL="432000" marR="0" rtl="0" algn="l">
              <a:spcBef>
                <a:spcPts val="1412"/>
              </a:spcBef>
              <a:spcAft>
                <a:spcPts val="0"/>
              </a:spcAft>
              <a:buClr>
                <a:srgbClr val="000080"/>
              </a:buClr>
              <a:buSzPts val="1440"/>
              <a:buFont typeface="Noto Sans Symbols"/>
              <a:buChar char="●"/>
            </a:pPr>
            <a:r>
              <a:rPr lang="en-IN" sz="3200">
                <a:latin typeface="Times New Roman"/>
                <a:ea typeface="Times New Roman"/>
                <a:cs typeface="Times New Roman"/>
                <a:sym typeface="Times New Roman"/>
              </a:rPr>
              <a:t>The OS</a:t>
            </a:r>
            <a:r>
              <a:rPr b="0" i="0" lang="en-IN" sz="3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 allows </a:t>
            </a:r>
            <a:r>
              <a:rPr lang="en-IN" sz="3200">
                <a:latin typeface="Times New Roman"/>
                <a:ea typeface="Times New Roman"/>
                <a:cs typeface="Times New Roman"/>
                <a:sym typeface="Times New Roman"/>
              </a:rPr>
              <a:t>the user</a:t>
            </a:r>
            <a:r>
              <a:rPr b="0" i="0" lang="en-IN" sz="3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 to communicate with the computer without having to know the computer's language. </a:t>
            </a:r>
            <a:endParaRPr b="0" i="0" sz="3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4920" y="2493720"/>
            <a:ext cx="6819480" cy="257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4248000" y="2952000"/>
            <a:ext cx="2160000" cy="2016000"/>
          </a:xfrm>
          <a:prstGeom prst="ellipse">
            <a:avLst/>
          </a:prstGeom>
          <a:solidFill>
            <a:srgbClr val="99FF66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7200" u="none" cap="none" strike="noStrike">
                <a:latin typeface="Arial"/>
                <a:ea typeface="Arial"/>
                <a:cs typeface="Arial"/>
                <a:sym typeface="Arial"/>
              </a:rPr>
              <a:t>OS</a:t>
            </a:r>
            <a:endParaRPr b="0" i="0" sz="7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1584000" y="4968000"/>
            <a:ext cx="2232000" cy="1296000"/>
          </a:xfrm>
          <a:prstGeom prst="ellipse">
            <a:avLst/>
          </a:prstGeom>
          <a:solidFill>
            <a:srgbClr val="99FFFF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000" u="none" cap="none" strike="noStrike">
                <a:latin typeface="Arial"/>
                <a:ea typeface="Arial"/>
                <a:cs typeface="Arial"/>
                <a:sym typeface="Arial"/>
              </a:rPr>
              <a:t>Multitasking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1080000" y="2376000"/>
            <a:ext cx="2232000" cy="1296000"/>
          </a:xfrm>
          <a:prstGeom prst="ellipse">
            <a:avLst/>
          </a:prstGeom>
          <a:solidFill>
            <a:srgbClr val="99FFFF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000" u="none" cap="none" strike="noStrike">
                <a:latin typeface="Arial"/>
                <a:ea typeface="Arial"/>
                <a:cs typeface="Arial"/>
                <a:sym typeface="Arial"/>
              </a:rPr>
              <a:t>Security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3744000" y="504000"/>
            <a:ext cx="2232000" cy="1296000"/>
          </a:xfrm>
          <a:prstGeom prst="ellipse">
            <a:avLst/>
          </a:prstGeom>
          <a:solidFill>
            <a:srgbClr val="99FFFF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000" u="none" cap="none" strike="noStrike">
                <a:latin typeface="Arial"/>
                <a:ea typeface="Arial"/>
                <a:cs typeface="Arial"/>
                <a:sym typeface="Arial"/>
              </a:rPr>
              <a:t>User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000" u="none" cap="none" strike="noStrike">
                <a:latin typeface="Arial"/>
                <a:ea typeface="Arial"/>
                <a:cs typeface="Arial"/>
                <a:sym typeface="Arial"/>
              </a:rPr>
              <a:t>Interface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6624000" y="5256000"/>
            <a:ext cx="2232000" cy="1296000"/>
          </a:xfrm>
          <a:prstGeom prst="ellipse">
            <a:avLst/>
          </a:prstGeom>
          <a:solidFill>
            <a:srgbClr val="99FFFF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0" spcFirstLastPara="1" rIns="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000" u="none" cap="none" strike="noStrike">
                <a:latin typeface="Arial"/>
                <a:ea typeface="Arial"/>
                <a:cs typeface="Arial"/>
                <a:sym typeface="Arial"/>
              </a:rPr>
              <a:t>Peripheral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000"/>
              <a:t>M</a:t>
            </a:r>
            <a:r>
              <a:rPr b="1" i="0" lang="en-IN" sz="2000" u="none" cap="none" strike="noStrike">
                <a:latin typeface="Arial"/>
                <a:ea typeface="Arial"/>
                <a:cs typeface="Arial"/>
                <a:sym typeface="Arial"/>
              </a:rPr>
              <a:t>anagement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6840000" y="1872000"/>
            <a:ext cx="2403600" cy="1296000"/>
          </a:xfrm>
          <a:prstGeom prst="ellipse">
            <a:avLst/>
          </a:prstGeom>
          <a:solidFill>
            <a:srgbClr val="99FFFF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54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000" u="none" cap="none" strike="noStrike">
                <a:latin typeface="Arial"/>
                <a:ea typeface="Arial"/>
                <a:cs typeface="Arial"/>
                <a:sym typeface="Arial"/>
              </a:rPr>
              <a:t>Memory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000"/>
              <a:t>M</a:t>
            </a:r>
            <a:r>
              <a:rPr b="1" i="0" lang="en-IN" sz="2000" u="none" cap="none" strike="noStrike">
                <a:latin typeface="Arial"/>
                <a:ea typeface="Arial"/>
                <a:cs typeface="Arial"/>
                <a:sym typeface="Arial"/>
              </a:rPr>
              <a:t>anagement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p16"/>
          <p:cNvCxnSpPr/>
          <p:nvPr/>
        </p:nvCxnSpPr>
        <p:spPr>
          <a:xfrm flipH="1" rot="10800000">
            <a:off x="6228172" y="2794685"/>
            <a:ext cx="698700" cy="60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1" name="Google Shape;81;p16"/>
          <p:cNvCxnSpPr/>
          <p:nvPr/>
        </p:nvCxnSpPr>
        <p:spPr>
          <a:xfrm>
            <a:off x="5987943" y="4764287"/>
            <a:ext cx="936000" cy="720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2" name="Google Shape;82;p16"/>
          <p:cNvCxnSpPr/>
          <p:nvPr/>
        </p:nvCxnSpPr>
        <p:spPr>
          <a:xfrm flipH="1">
            <a:off x="3600000" y="4608000"/>
            <a:ext cx="936000" cy="648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3" name="Google Shape;83;p16"/>
          <p:cNvCxnSpPr/>
          <p:nvPr/>
        </p:nvCxnSpPr>
        <p:spPr>
          <a:xfrm rot="10800000">
            <a:off x="3312000" y="3100200"/>
            <a:ext cx="1008000" cy="43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4" name="Google Shape;84;p16"/>
          <p:cNvCxnSpPr>
            <a:endCxn id="77" idx="4"/>
          </p:cNvCxnSpPr>
          <p:nvPr/>
        </p:nvCxnSpPr>
        <p:spPr>
          <a:xfrm rot="10800000">
            <a:off x="4860000" y="1800000"/>
            <a:ext cx="324000" cy="115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504000" y="336952"/>
            <a:ext cx="9071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4400" u="none" cap="none" strike="noStrike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 functions</a:t>
            </a:r>
            <a:endParaRPr b="0" i="0" sz="4400" u="none" cap="none" strike="noStrike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504000" y="1437825"/>
            <a:ext cx="4426500" cy="55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29409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100"/>
              <a:buFont typeface="Noto Sans Symbols"/>
              <a:buChar char="●"/>
            </a:pPr>
            <a:r>
              <a:rPr b="0" i="0" lang="en-IN" sz="31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Memory management</a:t>
            </a:r>
            <a:endParaRPr b="0" i="0" sz="31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9409" lvl="0" marL="432000" marR="0" rtl="0" algn="l">
              <a:spcBef>
                <a:spcPts val="1412"/>
              </a:spcBef>
              <a:spcAft>
                <a:spcPts val="0"/>
              </a:spcAft>
              <a:buClr>
                <a:srgbClr val="000080"/>
              </a:buClr>
              <a:buSzPts val="3100"/>
              <a:buFont typeface="Noto Sans Symbols"/>
              <a:buChar char="●"/>
            </a:pPr>
            <a:r>
              <a:rPr b="0" i="0" lang="en-IN" sz="31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Processor </a:t>
            </a:r>
            <a:r>
              <a:rPr lang="en-IN" sz="310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i="0" lang="en-IN" sz="31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an</a:t>
            </a:r>
            <a:r>
              <a:rPr lang="en-IN" sz="31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IN" sz="31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gement</a:t>
            </a:r>
            <a:endParaRPr b="0" i="0" sz="31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9409" lvl="0" marL="432000" marR="0" rtl="0" algn="l">
              <a:spcBef>
                <a:spcPts val="1412"/>
              </a:spcBef>
              <a:spcAft>
                <a:spcPts val="0"/>
              </a:spcAft>
              <a:buClr>
                <a:srgbClr val="000080"/>
              </a:buClr>
              <a:buSzPts val="3100"/>
              <a:buFont typeface="Noto Sans Symbols"/>
              <a:buChar char="●"/>
            </a:pPr>
            <a:r>
              <a:rPr b="0" i="0" lang="en-IN" sz="31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Device management</a:t>
            </a:r>
            <a:endParaRPr b="0" i="0" sz="31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9409" lvl="0" marL="432000" marR="0" rtl="0" algn="l">
              <a:spcBef>
                <a:spcPts val="1412"/>
              </a:spcBef>
              <a:spcAft>
                <a:spcPts val="0"/>
              </a:spcAft>
              <a:buClr>
                <a:srgbClr val="000080"/>
              </a:buClr>
              <a:buSzPts val="3100"/>
              <a:buFont typeface="Noto Sans Symbols"/>
              <a:buChar char="●"/>
            </a:pPr>
            <a:r>
              <a:rPr b="0" i="0" lang="en-IN" sz="31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File management</a:t>
            </a:r>
            <a:endParaRPr b="0" i="0" sz="31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9409" lvl="0" marL="432000" marR="0" rtl="0" algn="l">
              <a:spcBef>
                <a:spcPts val="1412"/>
              </a:spcBef>
              <a:spcAft>
                <a:spcPts val="0"/>
              </a:spcAft>
              <a:buClr>
                <a:srgbClr val="000080"/>
              </a:buClr>
              <a:buSzPts val="3100"/>
              <a:buFont typeface="Noto Sans Symbols"/>
              <a:buChar char="●"/>
            </a:pPr>
            <a:r>
              <a:rPr b="0" i="0" lang="en-IN" sz="31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Security</a:t>
            </a:r>
            <a:endParaRPr b="0" i="0" sz="31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9409" lvl="0" marL="431999" marR="0" rtl="0" algn="l">
              <a:spcBef>
                <a:spcPts val="1412"/>
              </a:spcBef>
              <a:spcAft>
                <a:spcPts val="0"/>
              </a:spcAft>
              <a:buClr>
                <a:srgbClr val="000080"/>
              </a:buClr>
              <a:buSzPts val="3100"/>
              <a:buFont typeface="Noto Sans Symbols"/>
              <a:buChar char="●"/>
            </a:pPr>
            <a:r>
              <a:rPr b="0" i="0" lang="en-IN" sz="31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Control over System performance</a:t>
            </a:r>
            <a:endParaRPr b="0" i="0" sz="31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9409" lvl="0" marL="432000" marR="0" rtl="0" algn="l">
              <a:spcBef>
                <a:spcPts val="1412"/>
              </a:spcBef>
              <a:spcAft>
                <a:spcPts val="0"/>
              </a:spcAft>
              <a:buSzPts val="3100"/>
              <a:buFont typeface="Times New Roman"/>
              <a:buChar char="●"/>
            </a:pPr>
            <a:r>
              <a:rPr lang="en-IN" sz="3100">
                <a:latin typeface="Times New Roman"/>
                <a:ea typeface="Times New Roman"/>
                <a:cs typeface="Times New Roman"/>
                <a:sym typeface="Times New Roman"/>
              </a:rPr>
              <a:t>Coordination between </a:t>
            </a:r>
            <a:r>
              <a:rPr lang="en-IN" sz="3100">
                <a:latin typeface="Times New Roman"/>
                <a:ea typeface="Times New Roman"/>
                <a:cs typeface="Times New Roman"/>
                <a:sym typeface="Times New Roman"/>
              </a:rPr>
              <a:t>other</a:t>
            </a:r>
            <a:r>
              <a:rPr lang="en-IN" sz="3100">
                <a:latin typeface="Times New Roman"/>
                <a:ea typeface="Times New Roman"/>
                <a:cs typeface="Times New Roman"/>
                <a:sym typeface="Times New Roman"/>
              </a:rPr>
              <a:t> softwares and users</a:t>
            </a:r>
            <a:endParaRPr b="0" i="0" sz="3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6750" y="1437825"/>
            <a:ext cx="4180150" cy="5500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60000"/>
              </a:srgbClr>
            </a:outerShdw>
            <a:reflection blurRad="0" dir="5400000" dist="38100" endA="0" endPos="30000" fadeDir="5400012" kx="0" rotWithShape="0" algn="bl" stA="0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504000" y="336960"/>
            <a:ext cx="9071700" cy="12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4400" u="none" cap="none" strike="noStrike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OS</a:t>
            </a:r>
            <a:endParaRPr b="0" i="0" sz="4400" u="none" cap="none" strike="noStrike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375" y="1349525"/>
            <a:ext cx="8644024" cy="574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504000" y="33696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4400" u="none" cap="none" strike="noStrike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cell-phones also computers?</a:t>
            </a:r>
            <a:endParaRPr b="0" i="0" sz="4400" u="none" cap="none" strike="noStrike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504000" y="1768680"/>
            <a:ext cx="9071640" cy="4753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2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Yes, Cellphones are also computers. Android OS is used in cellphones.</a:t>
            </a:r>
            <a:endParaRPr b="0" sz="22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Teachers can show the following things to show how it is similar to Windows.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1499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imes New Roman"/>
              <a:buChar char="●"/>
            </a:pPr>
            <a:r>
              <a:rPr b="1" lang="en-IN" sz="1800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File manager. Similar to Windows Explorer.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1499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imes New Roman"/>
              <a:buChar char="●"/>
            </a:pPr>
            <a:r>
              <a:rPr b="1" lang="en-IN" sz="1800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Square button in the bottom which shows all the running apps. Similar to task manager.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1499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imes New Roman"/>
              <a:buChar char="●"/>
            </a:pPr>
            <a:r>
              <a:rPr b="1" lang="en-IN" sz="1800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Split mode if it is available on your phone. Similar to multiple windows and active window in Windows.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1499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imes New Roman"/>
              <a:buChar char="●"/>
            </a:pPr>
            <a:r>
              <a:rPr b="1" lang="en-IN" sz="1800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 from one app and paste it into another app. i.e. Same clipboard behaviour.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1499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imes New Roman"/>
              <a:buChar char="●"/>
            </a:pPr>
            <a:r>
              <a:rPr b="1" lang="en-IN" sz="1800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version details in the Settings -&gt; System.</a:t>
            </a:r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1499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imes New Roman"/>
              <a:buChar char="●"/>
            </a:pPr>
            <a:r>
              <a:rPr b="1" lang="en-IN" sz="1800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RAM and system speed details.</a:t>
            </a:r>
            <a:endParaRPr b="1" sz="1800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504000" y="336960"/>
            <a:ext cx="9071640" cy="5962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3200" strike="noStrike"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b="0" sz="3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